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256" r:id="rId2"/>
    <p:sldId id="268" r:id="rId3"/>
    <p:sldId id="267" r:id="rId4"/>
    <p:sldId id="257" r:id="rId5"/>
    <p:sldId id="258" r:id="rId6"/>
    <p:sldId id="262" r:id="rId7"/>
    <p:sldId id="265" r:id="rId8"/>
    <p:sldId id="269" r:id="rId9"/>
    <p:sldId id="283" r:id="rId10"/>
    <p:sldId id="285" r:id="rId11"/>
    <p:sldId id="259" r:id="rId12"/>
    <p:sldId id="263" r:id="rId13"/>
    <p:sldId id="260" r:id="rId14"/>
    <p:sldId id="261" r:id="rId15"/>
    <p:sldId id="270" r:id="rId16"/>
    <p:sldId id="276" r:id="rId17"/>
    <p:sldId id="277" r:id="rId18"/>
    <p:sldId id="278" r:id="rId19"/>
    <p:sldId id="284" r:id="rId20"/>
    <p:sldId id="290" r:id="rId21"/>
    <p:sldId id="287" r:id="rId22"/>
    <p:sldId id="288" r:id="rId23"/>
    <p:sldId id="271" r:id="rId24"/>
    <p:sldId id="280" r:id="rId25"/>
    <p:sldId id="281" r:id="rId26"/>
    <p:sldId id="272" r:id="rId27"/>
    <p:sldId id="274" r:id="rId28"/>
    <p:sldId id="275" r:id="rId29"/>
    <p:sldId id="289" r:id="rId30"/>
    <p:sldId id="282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140" d="100"/>
          <a:sy n="140" d="100"/>
        </p:scale>
        <p:origin x="-576" y="1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2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11AC-62FB-D644-A3FD-B45D70892CBA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DF2B-A993-934E-B721-C3B7DA6A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Relationship Id="rId4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B2701DFC-6960-9545-B94E-E102DB4817F0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B59025E9-490C-314A-812F-FFCAD8E1D2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204885" y="6400800"/>
            <a:ext cx="1090515" cy="33507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 the Hood of </a:t>
            </a:r>
            <a:r>
              <a:rPr lang="en-US" dirty="0" err="1" smtClean="0"/>
              <a:t>Hadoop</a:t>
            </a:r>
            <a:r>
              <a:rPr lang="en-US" dirty="0" smtClean="0"/>
              <a:t> Processing at OCLC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5800" y="245651"/>
            <a:ext cx="8153400" cy="1125949"/>
          </a:xfrm>
        </p:spPr>
        <p:txBody>
          <a:bodyPr>
            <a:normAutofit/>
          </a:bodyPr>
          <a:lstStyle/>
          <a:p>
            <a:r>
              <a:rPr lang="en-US" dirty="0" smtClean="0"/>
              <a:t>Code4lib 2014</a:t>
            </a:r>
            <a:r>
              <a:rPr lang="en-US" dirty="0"/>
              <a:t> </a:t>
            </a:r>
            <a:r>
              <a:rPr lang="en-US" dirty="0" smtClean="0"/>
              <a:t>• Raleigh, NC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Roy Tennant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Senior Program Officer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502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581400"/>
            <a:ext cx="249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MARC Record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302755">
            <a:off x="6513487" y="4007137"/>
            <a:ext cx="484632" cy="978408"/>
          </a:xfrm>
          <a:prstGeom prst="downArrow">
            <a:avLst/>
          </a:prstGeom>
          <a:solidFill>
            <a:srgbClr val="C5212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23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jobs only have a “map” component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Find all the </a:t>
            </a:r>
            <a:r>
              <a:rPr lang="en-US" dirty="0" err="1" smtClean="0"/>
              <a:t>WorldCat</a:t>
            </a:r>
            <a:r>
              <a:rPr lang="en-US" dirty="0" smtClean="0"/>
              <a:t> records with a 765 field</a:t>
            </a:r>
          </a:p>
          <a:p>
            <a:pPr lvl="1"/>
            <a:r>
              <a:rPr lang="en-US" dirty="0" smtClean="0"/>
              <a:t>Find all the </a:t>
            </a:r>
            <a:r>
              <a:rPr lang="en-US" dirty="0" err="1" smtClean="0"/>
              <a:t>WorldCat</a:t>
            </a:r>
            <a:r>
              <a:rPr lang="en-US" dirty="0" smtClean="0"/>
              <a:t> records with the string “Tar Heels” anywhere in them</a:t>
            </a:r>
          </a:p>
          <a:p>
            <a:pPr lvl="1"/>
            <a:r>
              <a:rPr lang="en-US" dirty="0" smtClean="0"/>
              <a:t>Find all the </a:t>
            </a:r>
            <a:r>
              <a:rPr lang="en-US" dirty="0" err="1" smtClean="0"/>
              <a:t>WorldCat</a:t>
            </a:r>
            <a:r>
              <a:rPr lang="en-US" dirty="0" smtClean="0"/>
              <a:t> records with the text “online” in the 856 $z</a:t>
            </a:r>
          </a:p>
          <a:p>
            <a:r>
              <a:rPr lang="en-US" dirty="0" smtClean="0"/>
              <a:t>Output is written to disk in the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filesystem</a:t>
            </a:r>
            <a:r>
              <a:rPr lang="en-US" dirty="0" smtClean="0"/>
              <a:t> (HDFS)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07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71800" y="1899639"/>
            <a:ext cx="5791200" cy="441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Mapper Process Only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33400" y="2362200"/>
            <a:ext cx="1447800" cy="19812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Shell</a:t>
            </a:r>
          </a:p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3581400" y="2363898"/>
            <a:ext cx="1447800" cy="19812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</a:p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1981200" y="3352800"/>
            <a:ext cx="1600200" cy="169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5923" y="4057569"/>
            <a:ext cx="625824" cy="97163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gnetic Disk 10"/>
          <p:cNvSpPr/>
          <p:nvPr/>
        </p:nvSpPr>
        <p:spPr>
          <a:xfrm>
            <a:off x="5105400" y="5029200"/>
            <a:ext cx="1524000" cy="10668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571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1326" y="4160432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757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also have a “reduce” component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Find all of the text strings in the 650 $a (map) and count them up (reduce)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0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71800" y="1899639"/>
            <a:ext cx="5791200" cy="441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Mapper and Reducer Process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533400" y="2362200"/>
            <a:ext cx="1447800" cy="19812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Shell</a:t>
            </a:r>
          </a:p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3581400" y="2363898"/>
            <a:ext cx="1447800" cy="19812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Mapper</a:t>
            </a:r>
          </a:p>
          <a:p>
            <a:pPr algn="ctr"/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6553200" y="2362200"/>
            <a:ext cx="1447800" cy="19812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Reducer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1981200" y="3352800"/>
            <a:ext cx="1600200" cy="169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45242" y="3351102"/>
            <a:ext cx="1600200" cy="169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gnetic Disk 10"/>
          <p:cNvSpPr/>
          <p:nvPr/>
        </p:nvSpPr>
        <p:spPr>
          <a:xfrm>
            <a:off x="5105400" y="5029200"/>
            <a:ext cx="1524000" cy="10668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71166" y="4038600"/>
            <a:ext cx="691634" cy="99229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0" y="297180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4697661"/>
            <a:ext cx="148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Summarized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353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193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387684"/>
            <a:ext cx="4800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JobTracker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114800"/>
            <a:ext cx="94488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47" y="1302084"/>
            <a:ext cx="4490453" cy="12125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01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Shell 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" y="1828800"/>
            <a:ext cx="13920556" cy="421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7" y="2362200"/>
            <a:ext cx="9142663" cy="1447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2590800"/>
            <a:ext cx="179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 Variables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784600"/>
            <a:ext cx="9142663" cy="330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4412" y="3745468"/>
            <a:ext cx="24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earlier output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75794" y="4953000"/>
            <a:ext cx="316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</a:t>
            </a:r>
            <a:r>
              <a:rPr lang="en-US" dirty="0" err="1" smtClean="0"/>
              <a:t>Hadoop</a:t>
            </a:r>
            <a:r>
              <a:rPr lang="en-US" dirty="0" smtClean="0"/>
              <a:t> with parameters</a:t>
            </a:r>
          </a:p>
          <a:p>
            <a:r>
              <a:rPr lang="en-US" dirty="0"/>
              <a:t>a</a:t>
            </a:r>
            <a:r>
              <a:rPr lang="en-US" dirty="0" smtClean="0"/>
              <a:t>nd files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90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21"/>
            <a:ext cx="9144000" cy="629892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038600" y="387684"/>
            <a:ext cx="48006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Sample Mapper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091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Reducer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28312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200400" y="2438400"/>
            <a:ext cx="48006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Sample Reducer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223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 screenshot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Job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98" y="-24063"/>
            <a:ext cx="10163798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10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family of open source technologies for parallel processing: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core, which implements the </a:t>
            </a:r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Distributed File System (HDFS)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– </a:t>
            </a:r>
            <a:r>
              <a:rPr lang="en-US" dirty="0" err="1" smtClean="0"/>
              <a:t>Hadoop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Pig – A high-level data-flow language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703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Blog Post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1" y="-76200"/>
            <a:ext cx="9188116" cy="9082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95" y="2209800"/>
            <a:ext cx="5397500" cy="43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8255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14400"/>
          </a:xfrm>
        </p:spPr>
        <p:txBody>
          <a:bodyPr/>
          <a:lstStyle/>
          <a:p>
            <a:r>
              <a:rPr lang="en-US" dirty="0" smtClean="0"/>
              <a:t>The Press</a:t>
            </a:r>
            <a:endParaRPr lang="en-US" dirty="0"/>
          </a:p>
        </p:txBody>
      </p:sp>
      <p:pic>
        <p:nvPicPr>
          <p:cNvPr id="4" name="Picture 3" descr="Atlant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-295442"/>
            <a:ext cx="5829301" cy="754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99" y="2057400"/>
            <a:ext cx="3238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you are really, seriously, lucky.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619499" y="5257800"/>
            <a:ext cx="3238501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42875" cmpd="sng">
                <a:solidFill>
                  <a:srgbClr val="C52127"/>
                </a:solidFill>
              </a:ln>
              <a:solidFill>
                <a:srgbClr val="C52127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722368">
            <a:off x="1607362" y="4548278"/>
            <a:ext cx="2004582" cy="5427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rgbClr val="C52127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372222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6200"/>
            <a:ext cx="9322785" cy="678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218405"/>
            <a:ext cx="7734300" cy="24511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5173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WorldCat</a:t>
            </a:r>
            <a:r>
              <a:rPr lang="en-US" dirty="0" smtClean="0"/>
              <a:t> Identities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98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Kindred 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7" y="0"/>
            <a:ext cx="9144000" cy="58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869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530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Cookbook Finder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14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363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 Usage in </a:t>
            </a:r>
            <a:r>
              <a:rPr lang="en-US" dirty="0" err="1" smtClean="0"/>
              <a:t>WorldCat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5"/>
            <a:ext cx="9144000" cy="59724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05000" y="1352884"/>
            <a:ext cx="9999849" cy="8382000"/>
            <a:chOff x="1905000" y="1352884"/>
            <a:chExt cx="9999849" cy="838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1352884"/>
              <a:ext cx="9999849" cy="838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00600" y="4026568"/>
              <a:ext cx="3380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Contents of the 856 $3 subfield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3299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Records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4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062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“…a programming model for processing large data sets with a parallel, distributed algorithm on a cluster.” – Wikipedia</a:t>
            </a:r>
          </a:p>
          <a:p>
            <a:r>
              <a:rPr lang="en-US" dirty="0" smtClean="0"/>
              <a:t>Two main parts implemented in separate programs:</a:t>
            </a:r>
          </a:p>
          <a:p>
            <a:pPr lvl="1"/>
            <a:r>
              <a:rPr lang="en-US" dirty="0" smtClean="0"/>
              <a:t>Mapping – filtering and sorting</a:t>
            </a:r>
          </a:p>
          <a:p>
            <a:pPr lvl="1"/>
            <a:r>
              <a:rPr lang="en-US" dirty="0" smtClean="0"/>
              <a:t>Reducing – merging and summarizing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marshalls</a:t>
            </a:r>
            <a:r>
              <a:rPr lang="en-US" dirty="0" smtClean="0"/>
              <a:t> the servers, runs the tasks in parallel,</a:t>
            </a:r>
            <a:r>
              <a:rPr lang="en-US" dirty="0"/>
              <a:t> </a:t>
            </a:r>
            <a:r>
              <a:rPr lang="en-US" dirty="0" smtClean="0"/>
              <a:t>manages I/O, &amp; provides fault tolerance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498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WorldCat</a:t>
            </a:r>
            <a:r>
              <a:rPr lang="en-US" dirty="0" smtClean="0"/>
              <a:t> Linked Data Explorer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20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263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 Tennant</a:t>
            </a:r>
            <a:br>
              <a:rPr lang="en-US" dirty="0" smtClean="0"/>
            </a:br>
            <a:r>
              <a:rPr lang="en-US" sz="2700" dirty="0" err="1" smtClean="0"/>
              <a:t>tennantr@oclc.org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@</a:t>
            </a:r>
            <a:r>
              <a:rPr lang="en-US" sz="2700" dirty="0" err="1" smtClean="0"/>
              <a:t>rtennant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facebook.com</a:t>
            </a:r>
            <a:r>
              <a:rPr lang="en-US" sz="2700" dirty="0" smtClean="0"/>
              <a:t>/</a:t>
            </a:r>
            <a:r>
              <a:rPr lang="en-US" sz="2700" dirty="0" err="1" smtClean="0"/>
              <a:t>roytennant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smtClean="0"/>
              <a:t>roytennant.com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41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OCLC has been doing </a:t>
            </a:r>
            <a:r>
              <a:rPr lang="en-US" dirty="0" err="1" smtClean="0"/>
              <a:t>MapReduce</a:t>
            </a:r>
            <a:r>
              <a:rPr lang="en-US" dirty="0" smtClean="0"/>
              <a:t> processing on a cluster since 2005, thanks to Thom Hickey and Jenny </a:t>
            </a:r>
            <a:r>
              <a:rPr lang="en-US" dirty="0" err="1" smtClean="0"/>
              <a:t>Toves</a:t>
            </a:r>
            <a:endParaRPr lang="en-US" dirty="0" smtClean="0"/>
          </a:p>
          <a:p>
            <a:r>
              <a:rPr lang="en-US" dirty="0" smtClean="0"/>
              <a:t>In 2012, we moved to a much larger cluster using </a:t>
            </a:r>
            <a:r>
              <a:rPr lang="en-US" dirty="0" err="1" smtClean="0"/>
              <a:t>Hadoop</a:t>
            </a:r>
            <a:r>
              <a:rPr lang="en-US" dirty="0" smtClean="0"/>
              <a:t> and </a:t>
            </a:r>
            <a:r>
              <a:rPr lang="en-US" dirty="0" err="1" smtClean="0"/>
              <a:t>HBase</a:t>
            </a:r>
            <a:endParaRPr lang="en-US" dirty="0" smtClean="0"/>
          </a:p>
          <a:p>
            <a:r>
              <a:rPr lang="en-US" dirty="0" smtClean="0"/>
              <a:t>Our longstanding experience doing parallel processing made the transition fairly quick and easy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History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 head node, 40 processing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nodes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Per processing node: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Two AMD 2.6 </a:t>
            </a:r>
            <a:r>
              <a:rPr lang="en-US" dirty="0" err="1" smtClean="0">
                <a:solidFill>
                  <a:srgbClr val="000000"/>
                </a:solidFill>
              </a:rPr>
              <a:t>Ghz</a:t>
            </a:r>
            <a:r>
              <a:rPr lang="en-US" dirty="0" smtClean="0">
                <a:solidFill>
                  <a:srgbClr val="000000"/>
                </a:solidFill>
              </a:rPr>
              <a:t> processors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32 GB RAM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Three 2 TB drives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 dual port 10Gb NIC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Several copies of </a:t>
            </a:r>
            <a:r>
              <a:rPr lang="en-US" dirty="0" err="1" smtClean="0">
                <a:solidFill>
                  <a:srgbClr val="000000"/>
                </a:solidFill>
              </a:rPr>
              <a:t>WorldCat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both “native” and “enhanced”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“Gravel”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844" y="1143000"/>
            <a:ext cx="3819230" cy="55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88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Native</a:t>
            </a:r>
          </a:p>
          <a:p>
            <a:r>
              <a:rPr lang="en-US" dirty="0" smtClean="0"/>
              <a:t>Can use any language you want if you use the “streaming” option</a:t>
            </a:r>
          </a:p>
          <a:p>
            <a:r>
              <a:rPr lang="en-US" dirty="0" smtClean="0"/>
              <a:t>Streaming jobs require a lot of parameters, best kept in a shell script</a:t>
            </a:r>
          </a:p>
          <a:p>
            <a:r>
              <a:rPr lang="en-US" dirty="0" smtClean="0"/>
              <a:t>Mappers and reducers don’t even need to be in the same language (mix and match!)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302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 err="1" smtClean="0"/>
              <a:t>Hadoop</a:t>
            </a:r>
            <a:r>
              <a:rPr lang="en-US" sz="2200" dirty="0" smtClean="0"/>
              <a:t> Distributed File System (HDFS) takes care of distributing your data across the cluster</a:t>
            </a:r>
          </a:p>
          <a:p>
            <a:r>
              <a:rPr lang="en-US" sz="2200" dirty="0" smtClean="0"/>
              <a:t>You can reference the data using a canonical address; for example: /path/to/data</a:t>
            </a:r>
          </a:p>
          <a:p>
            <a:r>
              <a:rPr lang="en-US" sz="2200" dirty="0" smtClean="0"/>
              <a:t>There are also various standard file system commands open to you; for example, to test a script before running it against </a:t>
            </a:r>
            <a:r>
              <a:rPr lang="en-US" sz="2200" i="1" dirty="0" smtClean="0"/>
              <a:t>all</a:t>
            </a:r>
            <a:r>
              <a:rPr lang="en-US" sz="2200" dirty="0" smtClean="0"/>
              <a:t> the data</a:t>
            </a:r>
            <a:r>
              <a:rPr lang="en-US" sz="2200" dirty="0"/>
              <a:t>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hadoop</a:t>
            </a:r>
            <a:r>
              <a:rPr lang="en-US" sz="2200" dirty="0" smtClean="0"/>
              <a:t> </a:t>
            </a:r>
            <a:r>
              <a:rPr lang="en-US" sz="2200" dirty="0" err="1"/>
              <a:t>fs</a:t>
            </a:r>
            <a:r>
              <a:rPr lang="en-US" sz="2200" dirty="0"/>
              <a:t> -cat /path/to</a:t>
            </a:r>
            <a:r>
              <a:rPr lang="en-US" sz="2200" dirty="0" smtClean="0"/>
              <a:t>/data/part</a:t>
            </a:r>
            <a:r>
              <a:rPr lang="en-US" sz="2200" dirty="0"/>
              <a:t>-</a:t>
            </a:r>
            <a:r>
              <a:rPr lang="en-US" sz="2200" dirty="0" smtClean="0"/>
              <a:t>00001 </a:t>
            </a:r>
            <a:r>
              <a:rPr lang="en-US" sz="2200" dirty="0"/>
              <a:t>| head | ./</a:t>
            </a:r>
            <a:r>
              <a:rPr lang="en-US" sz="2200" dirty="0" err="1" smtClean="0"/>
              <a:t>SCRIPT.py</a:t>
            </a:r>
            <a:endParaRPr lang="en-US" sz="2200" dirty="0" smtClean="0"/>
          </a:p>
          <a:p>
            <a:r>
              <a:rPr lang="en-US" sz="2200" dirty="0" smtClean="0"/>
              <a:t>Also, data written to disk is similarly distributed and accessible via HDFS commands; for example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 err="1"/>
              <a:t>hadoop</a:t>
            </a:r>
            <a:r>
              <a:rPr lang="en-US" sz="2200" dirty="0"/>
              <a:t> </a:t>
            </a:r>
            <a:r>
              <a:rPr lang="en-US" sz="2200" dirty="0" err="1"/>
              <a:t>fs</a:t>
            </a:r>
            <a:r>
              <a:rPr lang="en-US" sz="2200" dirty="0"/>
              <a:t> -cat </a:t>
            </a:r>
            <a:r>
              <a:rPr lang="en-US" sz="2200" dirty="0" smtClean="0"/>
              <a:t>/path/to/output/* </a:t>
            </a:r>
            <a:r>
              <a:rPr lang="en-US" sz="2200" dirty="0"/>
              <a:t>&gt; </a:t>
            </a:r>
            <a:r>
              <a:rPr lang="en-US" sz="2200" dirty="0" err="1"/>
              <a:t>data.txt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HDFS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715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Useful for random access to data elements</a:t>
            </a:r>
          </a:p>
          <a:p>
            <a:r>
              <a:rPr lang="en-US" dirty="0" smtClean="0"/>
              <a:t>We have dozens of tables, including the entirety of </a:t>
            </a:r>
            <a:r>
              <a:rPr lang="en-US" dirty="0" err="1" smtClean="0"/>
              <a:t>WorldCat</a:t>
            </a:r>
            <a:endParaRPr lang="en-US" dirty="0"/>
          </a:p>
          <a:p>
            <a:r>
              <a:rPr lang="en-US" dirty="0" smtClean="0"/>
              <a:t>Individual records can be fetched by OCLC number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HBase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70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Browsing </a:t>
            </a:r>
            <a:r>
              <a:rPr lang="en-US" dirty="0" err="1" smtClean="0"/>
              <a:t>HBase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58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1548" y="1600200"/>
            <a:ext cx="314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“</a:t>
            </a:r>
            <a:r>
              <a:rPr lang="en-US" sz="2400" dirty="0" err="1" smtClean="0"/>
              <a:t>HBase</a:t>
            </a:r>
            <a:r>
              <a:rPr lang="en-US" sz="2400" dirty="0" smtClean="0"/>
              <a:t> Explorer”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6991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TroubleWithOnline.pptx</Template>
  <TotalTime>3828</TotalTime>
  <Words>522</Words>
  <Application>Microsoft Macintosh PowerPoint</Application>
  <PresentationFormat>On-screen Show (4:3)</PresentationFormat>
  <Paragraphs>112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OCLC Redesign 2011-01</vt:lpstr>
      <vt:lpstr>Under the Hood of Hadoop Processing at OCLC Research</vt:lpstr>
      <vt:lpstr>Apache Hadoop</vt:lpstr>
      <vt:lpstr>MapReduce</vt:lpstr>
      <vt:lpstr>Quick History</vt:lpstr>
      <vt:lpstr>Meet “Gravel”</vt:lpstr>
      <vt:lpstr>Using Hadoop</vt:lpstr>
      <vt:lpstr>Using HDFS</vt:lpstr>
      <vt:lpstr>Using HBase</vt:lpstr>
      <vt:lpstr>Browsing HBase</vt:lpstr>
      <vt:lpstr>PowerPoint Presentation</vt:lpstr>
      <vt:lpstr>MapReduce Processing</vt:lpstr>
      <vt:lpstr>Mapper Process Only</vt:lpstr>
      <vt:lpstr>MapReduce Processing</vt:lpstr>
      <vt:lpstr>Mapper and Reducer Process</vt:lpstr>
      <vt:lpstr>The JobTracker</vt:lpstr>
      <vt:lpstr>Sample Shell Script</vt:lpstr>
      <vt:lpstr>Sample Mapper</vt:lpstr>
      <vt:lpstr>Sample Reducer</vt:lpstr>
      <vt:lpstr>Running the Job</vt:lpstr>
      <vt:lpstr>The Blog Post</vt:lpstr>
      <vt:lpstr>The Press</vt:lpstr>
      <vt:lpstr>PowerPoint Presentation</vt:lpstr>
      <vt:lpstr>WorldCat Identities</vt:lpstr>
      <vt:lpstr>Kindred Works</vt:lpstr>
      <vt:lpstr>PowerPoint Presentation</vt:lpstr>
      <vt:lpstr>Cookbook Finder</vt:lpstr>
      <vt:lpstr>VIAF</vt:lpstr>
      <vt:lpstr>MARC Usage in WorldCat</vt:lpstr>
      <vt:lpstr>Work Records</vt:lpstr>
      <vt:lpstr>WorldCat Linked Data Explorer</vt:lpstr>
      <vt:lpstr>Roy Tennant tennantr@oclc.org @rtennant facebook.com/roytennant roytennant.com</vt:lpstr>
    </vt:vector>
  </TitlesOfParts>
  <Company>OCLC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the Hood of Hadoop Processing at OCLC Research</dc:title>
  <dc:creator>Roy Tennant</dc:creator>
  <cp:lastModifiedBy>Roy Tennant</cp:lastModifiedBy>
  <cp:revision>47</cp:revision>
  <cp:lastPrinted>2013-04-03T16:54:57Z</cp:lastPrinted>
  <dcterms:created xsi:type="dcterms:W3CDTF">2013-03-13T01:05:51Z</dcterms:created>
  <dcterms:modified xsi:type="dcterms:W3CDTF">2014-03-27T12:33:00Z</dcterms:modified>
</cp:coreProperties>
</file>